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  <p:sldMasterId id="2147483779" r:id="rId3"/>
  </p:sldMasterIdLst>
  <p:handoutMasterIdLst>
    <p:handoutMasterId r:id="rId31"/>
  </p:handoutMasterIdLst>
  <p:sldIdLst>
    <p:sldId id="320" r:id="rId4"/>
    <p:sldId id="256" r:id="rId5"/>
    <p:sldId id="290" r:id="rId6"/>
    <p:sldId id="296" r:id="rId7"/>
    <p:sldId id="319" r:id="rId8"/>
    <p:sldId id="291" r:id="rId9"/>
    <p:sldId id="292" r:id="rId10"/>
    <p:sldId id="293" r:id="rId11"/>
    <p:sldId id="294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0" r:id="rId24"/>
    <p:sldId id="311" r:id="rId25"/>
    <p:sldId id="312" r:id="rId26"/>
    <p:sldId id="313" r:id="rId27"/>
    <p:sldId id="314" r:id="rId28"/>
    <p:sldId id="316" r:id="rId29"/>
    <p:sldId id="318" r:id="rId3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8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8A48-A905-40BA-A2A3-172CD4637C4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470-5E3D-4029-B420-8EFD4C3E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17.pn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42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00199"/>
          </a:xfr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Warm Up</a:t>
            </a:r>
            <a:endParaRPr lang="en-US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332037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Grab a Calculator.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Take out your EOC Review Guide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  <a:endParaRPr lang="en-US" sz="2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Wait QUIETLY for me to pass out your touchstones.</a:t>
            </a:r>
            <a:endParaRPr lang="en-US" sz="28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0668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Dilate the figure by 1/2.  Use the origin as the center of dilation.</a:t>
            </a:r>
            <a:endParaRPr lang="en-US" sz="3200" dirty="0" smtClean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1873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828061"/>
              </p:ext>
            </p:extLst>
          </p:nvPr>
        </p:nvGraphicFramePr>
        <p:xfrm>
          <a:off x="228600" y="2209800"/>
          <a:ext cx="16875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545760" imgH="203040" progId="Equation.DSMT4">
                  <p:embed/>
                </p:oleObj>
              </mc:Choice>
              <mc:Fallback>
                <p:oleObj name="Equation" r:id="rId4" imgW="545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209800"/>
                        <a:ext cx="1687513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155161"/>
              </p:ext>
            </p:extLst>
          </p:nvPr>
        </p:nvGraphicFramePr>
        <p:xfrm>
          <a:off x="169863" y="3479800"/>
          <a:ext cx="18049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3479800"/>
                        <a:ext cx="18049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545899"/>
              </p:ext>
            </p:extLst>
          </p:nvPr>
        </p:nvGraphicFramePr>
        <p:xfrm>
          <a:off x="325438" y="4876800"/>
          <a:ext cx="1492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4876800"/>
                        <a:ext cx="1492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485949"/>
              </p:ext>
            </p:extLst>
          </p:nvPr>
        </p:nvGraphicFramePr>
        <p:xfrm>
          <a:off x="1376363" y="2743200"/>
          <a:ext cx="13731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743200"/>
                        <a:ext cx="13731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706035"/>
              </p:ext>
            </p:extLst>
          </p:nvPr>
        </p:nvGraphicFramePr>
        <p:xfrm>
          <a:off x="1408113" y="3962400"/>
          <a:ext cx="14525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12" imgW="469800" imgH="203040" progId="Equation.DSMT4">
                  <p:embed/>
                </p:oleObj>
              </mc:Choice>
              <mc:Fallback>
                <p:oleObj name="Equation" r:id="rId12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962400"/>
                        <a:ext cx="14525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649219"/>
              </p:ext>
            </p:extLst>
          </p:nvPr>
        </p:nvGraphicFramePr>
        <p:xfrm>
          <a:off x="1565275" y="5334000"/>
          <a:ext cx="12176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14" imgW="393480" imgH="203040" progId="Equation.DSMT4">
                  <p:embed/>
                </p:oleObj>
              </mc:Choice>
              <mc:Fallback>
                <p:oleObj name="Equation" r:id="rId14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334000"/>
                        <a:ext cx="12176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19" y="1821873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2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0668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Dilate the figure by 2.  Use (-2,0) as the origin as the center of dilation.</a:t>
            </a:r>
            <a:endParaRPr lang="en-US" sz="3200" dirty="0" smtClean="0">
              <a:latin typeface="Century Gothic" panose="020B0502020202020204" pitchFamily="34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21336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do this, you have to calculate the distance each point is away from the center of dilation and then multiply that distance by the dilation factor.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48400"/>
              </p:ext>
            </p:extLst>
          </p:nvPr>
        </p:nvGraphicFramePr>
        <p:xfrm>
          <a:off x="1087438" y="4480146"/>
          <a:ext cx="1492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4" imgW="482400" imgH="203040" progId="Equation.DSMT4">
                  <p:embed/>
                </p:oleObj>
              </mc:Choice>
              <mc:Fallback>
                <p:oleObj name="Equation" r:id="rId4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480146"/>
                        <a:ext cx="1492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719409"/>
              </p:ext>
            </p:extLst>
          </p:nvPr>
        </p:nvGraphicFramePr>
        <p:xfrm>
          <a:off x="2841625" y="4459509"/>
          <a:ext cx="11763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6" imgW="380880" imgH="203040" progId="Equation.DSMT4">
                  <p:embed/>
                </p:oleObj>
              </mc:Choice>
              <mc:Fallback>
                <p:oleObj name="Equation" r:id="rId6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4459509"/>
                        <a:ext cx="11763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12160"/>
              </p:ext>
            </p:extLst>
          </p:nvPr>
        </p:nvGraphicFramePr>
        <p:xfrm>
          <a:off x="1138238" y="5013546"/>
          <a:ext cx="14525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8" imgW="469800" imgH="203040" progId="Equation.DSMT4">
                  <p:embed/>
                </p:oleObj>
              </mc:Choice>
              <mc:Fallback>
                <p:oleObj name="Equation" r:id="rId8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5013546"/>
                        <a:ext cx="14525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904034"/>
              </p:ext>
            </p:extLst>
          </p:nvPr>
        </p:nvGraphicFramePr>
        <p:xfrm>
          <a:off x="2895600" y="4981796"/>
          <a:ext cx="1138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0" imgW="368280" imgH="203040" progId="Equation.DSMT4">
                  <p:embed/>
                </p:oleObj>
              </mc:Choice>
              <mc:Fallback>
                <p:oleObj name="Equation" r:id="rId10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81796"/>
                        <a:ext cx="11382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340739"/>
              </p:ext>
            </p:extLst>
          </p:nvPr>
        </p:nvGraphicFramePr>
        <p:xfrm>
          <a:off x="1090613" y="5515196"/>
          <a:ext cx="1531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5515196"/>
                        <a:ext cx="15319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10617"/>
              </p:ext>
            </p:extLst>
          </p:nvPr>
        </p:nvGraphicFramePr>
        <p:xfrm>
          <a:off x="2838450" y="5515196"/>
          <a:ext cx="11779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515196"/>
                        <a:ext cx="11779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10210"/>
              </p:ext>
            </p:extLst>
          </p:nvPr>
        </p:nvGraphicFramePr>
        <p:xfrm>
          <a:off x="1152526" y="5913437"/>
          <a:ext cx="14938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16" imgW="482400" imgH="203040" progId="Equation.DSMT4">
                  <p:embed/>
                </p:oleObj>
              </mc:Choice>
              <mc:Fallback>
                <p:oleObj name="Equation" r:id="rId16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6" y="5913437"/>
                        <a:ext cx="14938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339456"/>
              </p:ext>
            </p:extLst>
          </p:nvPr>
        </p:nvGraphicFramePr>
        <p:xfrm>
          <a:off x="2860675" y="5913437"/>
          <a:ext cx="11779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5913437"/>
                        <a:ext cx="11779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2" name="Picture 20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799" t="-93333" r="107799" b="93333"/>
          <a:stretch/>
        </p:blipFill>
        <p:spPr bwMode="auto">
          <a:xfrm>
            <a:off x="-1142999" y="-21336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7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84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0668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Find the center of dilation</a:t>
            </a:r>
            <a:endParaRPr lang="en-US" sz="3200" dirty="0" smtClean="0">
              <a:latin typeface="Century Gothic" panose="020B0502020202020204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59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59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59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64240"/>
              </p:ext>
            </p:extLst>
          </p:nvPr>
        </p:nvGraphicFramePr>
        <p:xfrm>
          <a:off x="304800" y="2438400"/>
          <a:ext cx="2044178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7" imgW="393480" imgH="330120" progId="Equation.DSMT4">
                  <p:embed/>
                </p:oleObj>
              </mc:Choice>
              <mc:Fallback>
                <p:oleObj name="Equation" r:id="rId7" imgW="393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2044178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5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Corresponding angles are congruent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Corresponding sides are proportional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Similarity Statement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404"/>
              </p:ext>
            </p:extLst>
          </p:nvPr>
        </p:nvGraphicFramePr>
        <p:xfrm>
          <a:off x="1752600" y="5105400"/>
          <a:ext cx="53260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5105400"/>
                        <a:ext cx="5326062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2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06450"/>
            <a:ext cx="9144000" cy="490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9" y="15240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altLang="en-US" sz="4000" b="1" dirty="0" smtClean="0"/>
              <a:t>Solve for x and y.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415387"/>
              </p:ext>
            </p:extLst>
          </p:nvPr>
        </p:nvGraphicFramePr>
        <p:xfrm>
          <a:off x="1141413" y="949181"/>
          <a:ext cx="34305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863280" imgH="177480" progId="Equation.DSMT4">
                  <p:embed/>
                </p:oleObj>
              </mc:Choice>
              <mc:Fallback>
                <p:oleObj name="Equation" r:id="rId3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949181"/>
                        <a:ext cx="343058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003300" y="4824413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chemeClr val="tx2"/>
                </a:solidFill>
                <a:sym typeface="Symbol" pitchFamily="18" charset="2"/>
              </a:rPr>
              <a:t>x = 26 cm</a:t>
            </a:r>
            <a:endParaRPr lang="en-US" altLang="en-US" sz="40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990600" y="2057400"/>
            <a:ext cx="2895600" cy="16002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676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B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86200" y="3352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C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6871724">
            <a:off x="5275263" y="2560638"/>
            <a:ext cx="2020887" cy="13350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315200" y="22717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867400" y="1524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L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876800" y="37195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T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x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6553200" y="1828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5 cm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5829300" y="4824413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  <a:sym typeface="Symbol" pitchFamily="18" charset="2"/>
              </a:rPr>
              <a:t>y = 12 cm</a:t>
            </a:r>
            <a:endParaRPr lang="en-US" altLang="en-US" sz="40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1752600" y="3581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24 cm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339725" y="2514600"/>
            <a:ext cx="9556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latin typeface="ZapfHumnst BT" pitchFamily="34" charset="0"/>
              </a:rPr>
              <a:t>10 cm</a:t>
            </a:r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6267450" y="3048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13 cm</a:t>
            </a: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5257800" y="2514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18560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7676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Century Gothic" panose="020B0502020202020204" pitchFamily="34" charset="0"/>
              </a:rPr>
              <a:t>In similar triangles, angles are congruent and sides are proportional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732753"/>
              </p:ext>
            </p:extLst>
          </p:nvPr>
        </p:nvGraphicFramePr>
        <p:xfrm>
          <a:off x="2284413" y="1443038"/>
          <a:ext cx="29178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3" imgW="863280" imgH="177480" progId="Equation.DSMT4">
                  <p:embed/>
                </p:oleObj>
              </mc:Choice>
              <mc:Fallback>
                <p:oleObj name="Equation" r:id="rId3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443038"/>
                        <a:ext cx="2917825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990600" y="2662237"/>
            <a:ext cx="2895600" cy="16002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22812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41100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B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86200" y="39576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6871724">
            <a:off x="5275263" y="3636962"/>
            <a:ext cx="2020888" cy="13350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315200" y="33480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867400" y="2600325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L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876800" y="47958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T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90600" y="4033837"/>
            <a:ext cx="304800" cy="228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47738" y="273843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53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510213" y="4121150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37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38292"/>
              </p:ext>
            </p:extLst>
          </p:nvPr>
        </p:nvGraphicFramePr>
        <p:xfrm>
          <a:off x="76200" y="5329237"/>
          <a:ext cx="25908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5" imgW="749160" imgH="177480" progId="Equation.3">
                  <p:embed/>
                </p:oleObj>
              </mc:Choice>
              <mc:Fallback>
                <p:oleObj name="Equation" r:id="rId5" imgW="749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29237"/>
                        <a:ext cx="25908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53029"/>
              </p:ext>
            </p:extLst>
          </p:nvPr>
        </p:nvGraphicFramePr>
        <p:xfrm>
          <a:off x="3048000" y="5329237"/>
          <a:ext cx="250348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7" imgW="723600" imgH="177480" progId="Equation.3">
                  <p:embed/>
                </p:oleObj>
              </mc:Choice>
              <mc:Fallback>
                <p:oleObj name="Equation" r:id="rId7" imgW="723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29237"/>
                        <a:ext cx="250348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030253"/>
              </p:ext>
            </p:extLst>
          </p:nvPr>
        </p:nvGraphicFramePr>
        <p:xfrm>
          <a:off x="6096000" y="5253037"/>
          <a:ext cx="250348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9" imgW="723600" imgH="177480" progId="Equation.3">
                  <p:embed/>
                </p:oleObj>
              </mc:Choice>
              <mc:Fallback>
                <p:oleObj name="Equation" r:id="rId9" imgW="723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253037"/>
                        <a:ext cx="250348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828800" y="2052637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Find the missing angle measures.</a:t>
            </a:r>
          </a:p>
        </p:txBody>
      </p:sp>
    </p:spTree>
    <p:extLst>
      <p:ext uri="{BB962C8B-B14F-4D97-AF65-F5344CB8AC3E}">
        <p14:creationId xmlns:p14="http://schemas.microsoft.com/office/powerpoint/2010/main" val="406674254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utoUpdateAnimBg="0"/>
      <p:bldP spid="7174" grpId="0" autoUpdateAnimBg="0"/>
      <p:bldP spid="7175" grpId="0" autoUpdateAnimBg="0"/>
      <p:bldP spid="7176" grpId="0" animBg="1"/>
      <p:bldP spid="7177" grpId="0" autoUpdateAnimBg="0"/>
      <p:bldP spid="7178" grpId="0" autoUpdateAnimBg="0"/>
      <p:bldP spid="7179" grpId="0" autoUpdateAnimBg="0"/>
      <p:bldP spid="7180" grpId="0" animBg="1"/>
      <p:bldP spid="7181" grpId="0" autoUpdateAnimBg="0"/>
      <p:bldP spid="7182" grpId="0" autoUpdateAnimBg="0"/>
      <p:bldP spid="71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4953000" y="1873250"/>
            <a:ext cx="1295400" cy="1066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AutoShape 7"/>
          <p:cNvSpPr>
            <a:spLocks noChangeArrowheads="1"/>
          </p:cNvSpPr>
          <p:nvPr/>
        </p:nvSpPr>
        <p:spPr bwMode="auto">
          <a:xfrm>
            <a:off x="1600200" y="1339850"/>
            <a:ext cx="2209800" cy="1828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914400" y="1873250"/>
            <a:ext cx="1566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 dirty="0"/>
              <a:t>12 cm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4267200" y="187325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/>
              <a:t>4 cm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152400" y="324485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CC0000"/>
                </a:solidFill>
              </a:rPr>
              <a:t>Perimeter = 60 cm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4953000" y="30162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CC0000"/>
                </a:solidFill>
              </a:rPr>
              <a:t>Perimeter = x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828800" y="5821363"/>
            <a:ext cx="5181600" cy="10366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200" b="1">
                <a:solidFill>
                  <a:srgbClr val="0000FF"/>
                </a:solidFill>
              </a:rPr>
              <a:t>x = 20 cm</a:t>
            </a:r>
          </a:p>
        </p:txBody>
      </p:sp>
      <p:sp>
        <p:nvSpPr>
          <p:cNvPr id="1946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/>
            <a:r>
              <a:rPr lang="en-US" altLang="en-US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Find the perimeter of the smaller triangle.</a:t>
            </a:r>
          </a:p>
        </p:txBody>
      </p:sp>
    </p:spTree>
    <p:extLst>
      <p:ext uri="{BB962C8B-B14F-4D97-AF65-F5344CB8AC3E}">
        <p14:creationId xmlns:p14="http://schemas.microsoft.com/office/powerpoint/2010/main" val="17171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ways to Prove Triangles Similar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600" dirty="0" smtClean="0"/>
              <a:t>Angle-Angle (AA~) Similarity Postulate</a:t>
            </a:r>
          </a:p>
          <a:p>
            <a:pPr marL="457200" indent="-457200">
              <a:buAutoNum type="arabicParenR"/>
            </a:pPr>
            <a:r>
              <a:rPr lang="en-US" sz="3600" dirty="0" smtClean="0"/>
              <a:t>Side-Side-Side (SSS~) Similarity </a:t>
            </a:r>
            <a:r>
              <a:rPr lang="en-US" sz="3600" dirty="0" err="1" smtClean="0"/>
              <a:t>Theroem</a:t>
            </a:r>
            <a:endParaRPr lang="en-US" sz="3600" dirty="0" smtClean="0"/>
          </a:p>
          <a:p>
            <a:pPr marL="457200" indent="-457200">
              <a:buAutoNum type="arabicParenR"/>
            </a:pPr>
            <a:r>
              <a:rPr lang="en-US" sz="3600" dirty="0" smtClean="0"/>
              <a:t>Side-Angle-Side (SAS~) Similarity </a:t>
            </a:r>
            <a:r>
              <a:rPr lang="en-US" sz="3600" dirty="0" err="1" smtClean="0"/>
              <a:t>Thm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74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04800"/>
            <a:ext cx="8991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latin typeface="Century Gothic" panose="020B0502020202020204" pitchFamily="34" charset="0"/>
              </a:rPr>
              <a:t>Determine </a:t>
            </a:r>
            <a:r>
              <a:rPr lang="en-US" sz="2800" dirty="0">
                <a:latin typeface="Century Gothic" panose="020B0502020202020204" pitchFamily="34" charset="0"/>
              </a:rPr>
              <a:t>whether the triangles are similar.  If so, tell which similarity test is used and complete the statement.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28600" y="2303462"/>
            <a:ext cx="22860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343400" y="2074862"/>
            <a:ext cx="4114800" cy="1828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90600" y="2290762"/>
            <a:ext cx="1143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200">
                <a:latin typeface="+mj-lt"/>
              </a:rPr>
              <a:t>43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  <a:endParaRPr lang="en-US" sz="4200">
              <a:latin typeface="+mj-lt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635500" y="3289300"/>
            <a:ext cx="13954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>
                <a:latin typeface="+mj-lt"/>
              </a:rPr>
              <a:t>43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44500" y="2857500"/>
            <a:ext cx="13954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>
                <a:latin typeface="+mj-lt"/>
              </a:rPr>
              <a:t>68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019800" y="2082800"/>
            <a:ext cx="13954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>
                <a:latin typeface="+mj-lt"/>
              </a:rPr>
              <a:t>68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6200" y="4208462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533400" y="4741862"/>
            <a:ext cx="3886200" cy="13716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28600" y="6037262"/>
            <a:ext cx="461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W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286000" y="428466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V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267200" y="6037262"/>
            <a:ext cx="3825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U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276600" y="4830762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7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209800" y="6049962"/>
            <a:ext cx="9969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11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791200" y="596106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X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934200" y="4437062"/>
            <a:ext cx="374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Y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8077200" y="5884862"/>
            <a:ext cx="338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Z</a:t>
            </a: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6096000" y="4894262"/>
            <a:ext cx="2057400" cy="11430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858000" y="5897562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5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7620000" y="4983162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3</a:t>
            </a:r>
          </a:p>
        </p:txBody>
      </p:sp>
      <p:sp>
        <p:nvSpPr>
          <p:cNvPr id="17436" name="WordArt 28"/>
          <p:cNvSpPr>
            <a:spLocks noChangeArrowheads="1" noChangeShapeType="1" noTextEdit="1"/>
          </p:cNvSpPr>
          <p:nvPr/>
        </p:nvSpPr>
        <p:spPr bwMode="auto">
          <a:xfrm>
            <a:off x="1981200" y="1541462"/>
            <a:ext cx="3767138" cy="14684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+mj-lt"/>
                <a:ea typeface="+mj-lt"/>
                <a:cs typeface="+mj-lt"/>
              </a:rPr>
              <a:t>Yes, AA~</a:t>
            </a:r>
          </a:p>
        </p:txBody>
      </p:sp>
      <p:sp>
        <p:nvSpPr>
          <p:cNvPr id="17437" name="WordArt 29"/>
          <p:cNvSpPr>
            <a:spLocks noChangeArrowheads="1" noChangeShapeType="1" noTextEdit="1"/>
          </p:cNvSpPr>
          <p:nvPr/>
        </p:nvSpPr>
        <p:spPr bwMode="auto">
          <a:xfrm>
            <a:off x="3886200" y="4437062"/>
            <a:ext cx="2928938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+mj-lt"/>
                <a:ea typeface="+mj-lt"/>
                <a:cs typeface="+mj-lt"/>
              </a:rPr>
              <a:t>NO</a:t>
            </a:r>
          </a:p>
        </p:txBody>
      </p:sp>
      <p:sp>
        <p:nvSpPr>
          <p:cNvPr id="17438" name="Arc 30"/>
          <p:cNvSpPr>
            <a:spLocks/>
          </p:cNvSpPr>
          <p:nvPr/>
        </p:nvSpPr>
        <p:spPr bwMode="auto">
          <a:xfrm rot="-27271855">
            <a:off x="3712368" y="5579269"/>
            <a:ext cx="696913" cy="869950"/>
          </a:xfrm>
          <a:custGeom>
            <a:avLst/>
            <a:gdLst>
              <a:gd name="G0" fmla="+- 0 0 0"/>
              <a:gd name="G1" fmla="+- 20555 0 0"/>
              <a:gd name="G2" fmla="+- 21600 0 0"/>
              <a:gd name="T0" fmla="*/ 6636 w 16455"/>
              <a:gd name="T1" fmla="*/ 0 h 20555"/>
              <a:gd name="T2" fmla="*/ 16455 w 16455"/>
              <a:gd name="T3" fmla="*/ 6563 h 20555"/>
              <a:gd name="T4" fmla="*/ 0 w 16455"/>
              <a:gd name="T5" fmla="*/ 20555 h 20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55" h="20555" fill="none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</a:path>
              <a:path w="16455" h="20555" stroke="0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  <a:lnTo>
                  <a:pt x="0" y="20555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39" name="Arc 31"/>
          <p:cNvSpPr>
            <a:spLocks/>
          </p:cNvSpPr>
          <p:nvPr/>
        </p:nvSpPr>
        <p:spPr bwMode="auto">
          <a:xfrm rot="-27271855">
            <a:off x="7598568" y="5493544"/>
            <a:ext cx="696913" cy="869950"/>
          </a:xfrm>
          <a:custGeom>
            <a:avLst/>
            <a:gdLst>
              <a:gd name="G0" fmla="+- 0 0 0"/>
              <a:gd name="G1" fmla="+- 20555 0 0"/>
              <a:gd name="G2" fmla="+- 21600 0 0"/>
              <a:gd name="T0" fmla="*/ 6636 w 16455"/>
              <a:gd name="T1" fmla="*/ 0 h 20555"/>
              <a:gd name="T2" fmla="*/ 16455 w 16455"/>
              <a:gd name="T3" fmla="*/ 6563 h 20555"/>
              <a:gd name="T4" fmla="*/ 0 w 16455"/>
              <a:gd name="T5" fmla="*/ 20555 h 20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55" h="20555" fill="none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</a:path>
              <a:path w="16455" h="20555" stroke="0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  <a:lnTo>
                  <a:pt x="0" y="20555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773939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6" grpId="0" animBg="1"/>
      <p:bldP spid="174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5300" y="321108"/>
            <a:ext cx="815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200" b="1" dirty="0">
                <a:solidFill>
                  <a:schemeClr val="accent2"/>
                </a:solidFill>
                <a:latin typeface="+mj-lt"/>
              </a:rPr>
              <a:t>Prove that </a:t>
            </a:r>
            <a:r>
              <a:rPr lang="en-US" sz="4200" b="1" dirty="0">
                <a:solidFill>
                  <a:schemeClr val="accent2"/>
                </a:solidFill>
                <a:latin typeface="+mj-lt"/>
                <a:sym typeface="Symbol"/>
              </a:rPr>
              <a:t></a:t>
            </a:r>
            <a:r>
              <a:rPr lang="en-US" sz="4200" b="1" dirty="0">
                <a:solidFill>
                  <a:schemeClr val="accent2"/>
                </a:solidFill>
                <a:latin typeface="+mj-lt"/>
              </a:rPr>
              <a:t>RST ~ </a:t>
            </a:r>
            <a:r>
              <a:rPr lang="en-US" sz="4200" b="1" dirty="0">
                <a:solidFill>
                  <a:schemeClr val="accent2"/>
                </a:solidFill>
                <a:latin typeface="+mj-lt"/>
                <a:sym typeface="Symbol"/>
              </a:rPr>
              <a:t></a:t>
            </a:r>
            <a:r>
              <a:rPr lang="en-US" sz="4200" b="1" dirty="0">
                <a:solidFill>
                  <a:schemeClr val="accent2"/>
                </a:solidFill>
                <a:latin typeface="+mj-lt"/>
              </a:rPr>
              <a:t>PSQ</a:t>
            </a:r>
          </a:p>
        </p:txBody>
      </p:sp>
      <p:grpSp>
        <p:nvGrpSpPr>
          <p:cNvPr id="31747" name="Group 30"/>
          <p:cNvGrpSpPr>
            <a:grpSpLocks/>
          </p:cNvGrpSpPr>
          <p:nvPr/>
        </p:nvGrpSpPr>
        <p:grpSpPr bwMode="auto">
          <a:xfrm>
            <a:off x="152400" y="1333500"/>
            <a:ext cx="4800600" cy="5448300"/>
            <a:chOff x="624" y="504"/>
            <a:chExt cx="3024" cy="3432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864" y="768"/>
              <a:ext cx="2352" cy="2928"/>
            </a:xfrm>
            <a:prstGeom prst="triangle">
              <a:avLst>
                <a:gd name="adj" fmla="val 38731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392" y="196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24" y="36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R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640" y="50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S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264" y="36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T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152" y="182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P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352" y="180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Q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624" y="2448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12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104" y="1248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208" y="1200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5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2784" y="2448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15</a:t>
              </a:r>
            </a:p>
          </p:txBody>
        </p:sp>
      </p:grpSp>
      <p:graphicFrame>
        <p:nvGraphicFramePr>
          <p:cNvPr id="82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837316"/>
              </p:ext>
            </p:extLst>
          </p:nvPr>
        </p:nvGraphicFramePr>
        <p:xfrm>
          <a:off x="5867400" y="5334000"/>
          <a:ext cx="2209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3" imgW="609336" imgH="177723" progId="Equation.3">
                  <p:embed/>
                </p:oleObj>
              </mc:Choice>
              <mc:Fallback>
                <p:oleObj name="Equation" r:id="rId3" imgW="60933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334000"/>
                        <a:ext cx="22098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3139"/>
              </p:ext>
            </p:extLst>
          </p:nvPr>
        </p:nvGraphicFramePr>
        <p:xfrm>
          <a:off x="5867400" y="5715000"/>
          <a:ext cx="21907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5" imgW="571252" imgH="203112" progId="Equation.3">
                  <p:embed/>
                </p:oleObj>
              </mc:Choice>
              <mc:Fallback>
                <p:oleObj name="Equation" r:id="rId5" imgW="57125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15000"/>
                        <a:ext cx="21907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549477"/>
              </p:ext>
            </p:extLst>
          </p:nvPr>
        </p:nvGraphicFramePr>
        <p:xfrm>
          <a:off x="5486400" y="2362200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2200"/>
                        <a:ext cx="16002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483837"/>
              </p:ext>
            </p:extLst>
          </p:nvPr>
        </p:nvGraphicFramePr>
        <p:xfrm>
          <a:off x="5638800" y="3657600"/>
          <a:ext cx="1219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9" imgW="406048" imgH="393359" progId="Equation.3">
                  <p:embed/>
                </p:oleObj>
              </mc:Choice>
              <mc:Fallback>
                <p:oleObj name="Equation" r:id="rId9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12192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219200"/>
            <a:ext cx="8048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533400"/>
            <a:ext cx="8048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286000" y="914400"/>
            <a:ext cx="632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+mj-lt"/>
              </a:rPr>
              <a:t>1. Two sides are proportional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+mj-lt"/>
              </a:rPr>
              <a:t>2. Included angle is congruent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0" y="990600"/>
            <a:ext cx="2667000" cy="11382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800" b="1" i="1" dirty="0">
                <a:solidFill>
                  <a:srgbClr val="00FF00"/>
                </a:solidFill>
                <a:latin typeface="+mj-lt"/>
              </a:rPr>
              <a:t>SAS~</a:t>
            </a:r>
          </a:p>
        </p:txBody>
      </p:sp>
    </p:spTree>
    <p:extLst>
      <p:ext uri="{BB962C8B-B14F-4D97-AF65-F5344CB8AC3E}">
        <p14:creationId xmlns:p14="http://schemas.microsoft.com/office/powerpoint/2010/main" val="18672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GSE Geometry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324600" cy="31972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</a:rPr>
              <a:t>Units 2 and 3 – Similarity, Congruence, and Right Triangle Trig</a:t>
            </a:r>
            <a:endParaRPr lang="en-US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12750"/>
            <a:ext cx="91440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 smtClean="0">
                <a:latin typeface="Century Gothic" panose="020B0502020202020204" pitchFamily="34" charset="0"/>
              </a:rPr>
              <a:t>A </a:t>
            </a:r>
            <a:r>
              <a:rPr lang="en-US" altLang="en-US" sz="3200" dirty="0">
                <a:latin typeface="Century Gothic" panose="020B0502020202020204" pitchFamily="34" charset="0"/>
              </a:rPr>
              <a:t>tree cast a shadow 18 feet long.  At the same time a person who is 6 feet tall cast a shadow 4 feet long.  How tall is the tree?</a:t>
            </a:r>
          </a:p>
        </p:txBody>
      </p:sp>
      <p:graphicFrame>
        <p:nvGraphicFramePr>
          <p:cNvPr id="1054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072123"/>
              </p:ext>
            </p:extLst>
          </p:nvPr>
        </p:nvGraphicFramePr>
        <p:xfrm>
          <a:off x="1820863" y="1782763"/>
          <a:ext cx="5732462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3" imgW="2159000" imgH="419100" progId="Equation.DSMT4">
                  <p:embed/>
                </p:oleObj>
              </mc:Choice>
              <mc:Fallback>
                <p:oleObj name="Equation" r:id="rId3" imgW="2159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782763"/>
                        <a:ext cx="5732462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308627"/>
              </p:ext>
            </p:extLst>
          </p:nvPr>
        </p:nvGraphicFramePr>
        <p:xfrm>
          <a:off x="4114800" y="3048000"/>
          <a:ext cx="12477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5" imgW="469696" imgH="393529" progId="Equation.DSMT4">
                  <p:embed/>
                </p:oleObj>
              </mc:Choice>
              <mc:Fallback>
                <p:oleObj name="Equation" r:id="rId5" imgW="46969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048000"/>
                        <a:ext cx="124777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229750"/>
              </p:ext>
            </p:extLst>
          </p:nvPr>
        </p:nvGraphicFramePr>
        <p:xfrm>
          <a:off x="3657600" y="4160838"/>
          <a:ext cx="26670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7" imgW="431425" imgH="177646" progId="Equation.DSMT4">
                  <p:embed/>
                </p:oleObj>
              </mc:Choice>
              <mc:Fallback>
                <p:oleObj name="Equation" r:id="rId7" imgW="43142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60838"/>
                        <a:ext cx="266700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1145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Trig Ratios</a:t>
            </a:r>
            <a:endParaRPr lang="en-US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50000" r="7578" b="10513"/>
          <a:stretch>
            <a:fillRect/>
          </a:stretch>
        </p:blipFill>
        <p:spPr bwMode="auto">
          <a:xfrm>
            <a:off x="152400" y="2057400"/>
            <a:ext cx="88233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5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Trig Ratio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572535"/>
            <a:ext cx="33528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cos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sin 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tan R?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5107" r="71438"/>
          <a:stretch/>
        </p:blipFill>
        <p:spPr>
          <a:xfrm>
            <a:off x="4267200" y="1447800"/>
            <a:ext cx="4589491" cy="42672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444270"/>
              </p:ext>
            </p:extLst>
          </p:nvPr>
        </p:nvGraphicFramePr>
        <p:xfrm>
          <a:off x="3435350" y="1219200"/>
          <a:ext cx="831850" cy="140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4" imgW="241200" imgH="406080" progId="Equation.DSMT4">
                  <p:embed/>
                </p:oleObj>
              </mc:Choice>
              <mc:Fallback>
                <p:oleObj name="Equation" r:id="rId4" imgW="241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5350" y="1219200"/>
                        <a:ext cx="831850" cy="1401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333283"/>
              </p:ext>
            </p:extLst>
          </p:nvPr>
        </p:nvGraphicFramePr>
        <p:xfrm>
          <a:off x="3276600" y="3124200"/>
          <a:ext cx="8318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6" imgW="241200" imgH="406080" progId="Equation.DSMT4">
                  <p:embed/>
                </p:oleObj>
              </mc:Choice>
              <mc:Fallback>
                <p:oleObj name="Equation" r:id="rId6" imgW="241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8318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9994"/>
              </p:ext>
            </p:extLst>
          </p:nvPr>
        </p:nvGraphicFramePr>
        <p:xfrm>
          <a:off x="3200400" y="5181600"/>
          <a:ext cx="8318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8" imgW="241200" imgH="406080" progId="Equation.DSMT4">
                  <p:embed/>
                </p:oleObj>
              </mc:Choice>
              <mc:Fallback>
                <p:oleObj name="Equation" r:id="rId8" imgW="241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81600"/>
                        <a:ext cx="8318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6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Co-Function Relationships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50548"/>
              </p:ext>
            </p:extLst>
          </p:nvPr>
        </p:nvGraphicFramePr>
        <p:xfrm>
          <a:off x="955679" y="1752600"/>
          <a:ext cx="6816721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" imgW="1307880" imgH="876240" progId="Equation.DSMT4">
                  <p:embed/>
                </p:oleObj>
              </mc:Choice>
              <mc:Fallback>
                <p:oleObj name="Equation" r:id="rId3" imgW="130788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9" y="1752600"/>
                        <a:ext cx="6816721" cy="44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Co-Function Relationships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Cos 64</a:t>
            </a:r>
            <a:r>
              <a:rPr lang="en-US" sz="6000" dirty="0" smtClean="0">
                <a:sym typeface="Symbol"/>
              </a:rPr>
              <a:t> = Sin ____</a:t>
            </a:r>
            <a:endParaRPr lang="en-US" sz="6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2895600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3399"/>
                </a:solidFill>
              </a:rPr>
              <a:t>26</a:t>
            </a:r>
            <a:r>
              <a:rPr lang="en-US" sz="5400" b="1" dirty="0" smtClean="0">
                <a:solidFill>
                  <a:srgbClr val="FF3399"/>
                </a:solidFill>
                <a:sym typeface="Symbol"/>
              </a:rPr>
              <a:t></a:t>
            </a:r>
            <a:endParaRPr lang="en-US" sz="5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3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 a Missing Side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47016" y="1828800"/>
            <a:ext cx="3911184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32622"/>
            <a:ext cx="273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3399"/>
                </a:solidFill>
              </a:rPr>
              <a:t>x = 17.6</a:t>
            </a:r>
            <a:endParaRPr lang="en-US" sz="5400" b="1" dirty="0">
              <a:solidFill>
                <a:srgbClr val="FF3399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83508" y="4343400"/>
            <a:ext cx="8382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/>
              <a:t>x</a:t>
            </a:r>
            <a:endParaRPr lang="en-US" sz="6000" b="1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23445" y="1143000"/>
            <a:ext cx="9044355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smtClean="0"/>
              <a:t>Solve for x.  Round to the nearest tenth.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12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 a Missing Angle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90672" y="1828800"/>
            <a:ext cx="4257675" cy="26069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4724400"/>
            <a:ext cx="2983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3399"/>
                </a:solidFill>
                <a:sym typeface="Symbol"/>
              </a:rPr>
              <a:t> </a:t>
            </a:r>
            <a:r>
              <a:rPr lang="en-US" sz="5400" b="1" dirty="0" smtClean="0">
                <a:solidFill>
                  <a:srgbClr val="FF3399"/>
                </a:solidFill>
              </a:rPr>
              <a:t>= 31.4</a:t>
            </a:r>
            <a:r>
              <a:rPr lang="en-US" sz="5400" b="1" dirty="0" smtClean="0">
                <a:solidFill>
                  <a:srgbClr val="FF3399"/>
                </a:solidFill>
                <a:sym typeface="Symbol"/>
              </a:rPr>
              <a:t></a:t>
            </a:r>
            <a:endParaRPr lang="en-US" sz="5400" b="1" dirty="0">
              <a:solidFill>
                <a:srgbClr val="FF3399"/>
              </a:solidFill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23445" y="1143000"/>
            <a:ext cx="9044355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/>
              <a:t>Solve for </a:t>
            </a:r>
            <a:r>
              <a:rPr lang="en-US" sz="3600" dirty="0" smtClean="0">
                <a:sym typeface="Symbol"/>
              </a:rPr>
              <a:t></a:t>
            </a:r>
            <a:r>
              <a:rPr lang="en-US" sz="3600" dirty="0" smtClean="0"/>
              <a:t>.  Round to the nearest tenth.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934200" y="2201704"/>
            <a:ext cx="914400" cy="1074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100" b="1" dirty="0" smtClean="0">
                <a:sym typeface="Symbol"/>
              </a:rPr>
              <a:t></a:t>
            </a:r>
            <a:endParaRPr lang="en-US" sz="4100" b="1" dirty="0"/>
          </a:p>
        </p:txBody>
      </p:sp>
    </p:spTree>
    <p:extLst>
      <p:ext uri="{BB962C8B-B14F-4D97-AF65-F5344CB8AC3E}">
        <p14:creationId xmlns:p14="http://schemas.microsoft.com/office/powerpoint/2010/main" val="41909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36638"/>
            <a:ext cx="8839200" cy="216376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The angle of elevation from a ship to the top of a 35 meter lighthouse on the coast measures </a:t>
            </a:r>
            <a:r>
              <a:rPr lang="en-US" sz="3200" dirty="0" smtClean="0"/>
              <a:t>26</a:t>
            </a:r>
            <a:r>
              <a:rPr lang="en-US" sz="3200" dirty="0" smtClean="0">
                <a:sym typeface="Symbol"/>
              </a:rPr>
              <a:t>.</a:t>
            </a:r>
            <a:r>
              <a:rPr lang="en-US" sz="3200" dirty="0" smtClean="0"/>
              <a:t>  </a:t>
            </a:r>
            <a:r>
              <a:rPr lang="en-US" sz="3200" dirty="0"/>
              <a:t>How far from the coast is the ship</a:t>
            </a:r>
            <a:r>
              <a:rPr lang="en-US" sz="3200" dirty="0" smtClean="0"/>
              <a:t>? </a:t>
            </a:r>
            <a:r>
              <a:rPr lang="en-US" sz="3200" dirty="0"/>
              <a:t>Round to the nearest tenth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572000"/>
            <a:ext cx="46939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  <a:sym typeface="Symbol"/>
              </a:rPr>
              <a:t>tan 26 </a:t>
            </a:r>
            <a:r>
              <a:rPr lang="en-US" sz="5400" b="1" dirty="0" smtClean="0">
                <a:solidFill>
                  <a:srgbClr val="00B0F0"/>
                </a:solidFill>
              </a:rPr>
              <a:t>= 35/x</a:t>
            </a:r>
          </a:p>
          <a:p>
            <a:r>
              <a:rPr lang="en-US" sz="5400" b="1" dirty="0" smtClean="0">
                <a:solidFill>
                  <a:srgbClr val="FF3399"/>
                </a:solidFill>
              </a:rPr>
              <a:t>x = 71.8 m</a:t>
            </a:r>
            <a:endParaRPr lang="en-US" sz="5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 Ways to Prove Triangles Congruent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SSS</a:t>
            </a:r>
            <a:r>
              <a:rPr lang="en-US" dirty="0" smtClean="0"/>
              <a:t>:  All 3 sides are exactly the same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SAS</a:t>
            </a:r>
            <a:r>
              <a:rPr lang="en-US" dirty="0" smtClean="0"/>
              <a:t>:  2 congruent sides and the angle in between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ASA</a:t>
            </a:r>
            <a:r>
              <a:rPr lang="en-US" dirty="0" smtClean="0"/>
              <a:t>: 2 congruent angles are the side in between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AAS</a:t>
            </a:r>
            <a:r>
              <a:rPr lang="en-US" dirty="0" smtClean="0"/>
              <a:t>:  2 congruent angles and a side NOT in between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HL</a:t>
            </a:r>
            <a:r>
              <a:rPr lang="en-US" dirty="0" smtClean="0">
                <a:sym typeface="Wingdings"/>
              </a:rPr>
              <a:t>: ONLY FOR RIGHT TRIANGLES – Hypotenuse and 1 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3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CONGRUENCE STATEMENT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Order matters!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Match up corresponding parts.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Example:  </a:t>
            </a:r>
            <a:r>
              <a:rPr lang="en-US" dirty="0" smtClean="0">
                <a:sym typeface="Symbol"/>
              </a:rPr>
              <a:t>ABC  DEF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152400" y="1752600"/>
            <a:ext cx="3581400" cy="34290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447800" y="3070860"/>
            <a:ext cx="3352800" cy="325374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2000" y="2286000"/>
            <a:ext cx="4038600" cy="393954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849880" y="2346960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962400" y="3611344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3174712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10</a:t>
            </a:r>
            <a:endParaRPr lang="en-US" sz="32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23140" y="2742337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11</a:t>
            </a:r>
            <a:endParaRPr lang="en-US" sz="32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81" y="3659565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12</a:t>
            </a:r>
            <a:endParaRPr lang="en-US" sz="32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6702" y="3227190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13</a:t>
            </a:r>
            <a:endParaRPr lang="en-US" sz="32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81773" y="4416772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14</a:t>
            </a:r>
            <a:endParaRPr lang="en-US" sz="32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61913" y="3984397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15</a:t>
            </a:r>
            <a:endParaRPr lang="en-US" sz="32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39054" y="4901625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16</a:t>
            </a:r>
            <a:endParaRPr lang="en-US" sz="32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5475" y="4469250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17</a:t>
            </a:r>
            <a:endParaRPr lang="en-US" sz="3200" b="1" dirty="0">
              <a:latin typeface="+mj-lt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257800" y="1911339"/>
            <a:ext cx="3489960" cy="2246769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smtClean="0">
                <a:latin typeface="Century Gothic" pitchFamily="34" charset="0"/>
              </a:rPr>
              <a:t>Same path:</a:t>
            </a:r>
            <a:endParaRPr lang="en-US" altLang="en-US" sz="4000" b="1" dirty="0"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Century Gothic" pitchFamily="34" charset="0"/>
              </a:rPr>
              <a:t>Angles are congruent.</a:t>
            </a:r>
            <a:endParaRPr lang="en-US" altLang="en-US" sz="4000" b="1" dirty="0">
              <a:latin typeface="Century Gothic" pitchFamily="34" charset="0"/>
              <a:sym typeface="Symbol" pitchFamily="18" charset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96440" y="2971800"/>
            <a:ext cx="1234440" cy="2331720"/>
          </a:xfrm>
          <a:custGeom>
            <a:avLst/>
            <a:gdLst>
              <a:gd name="connsiteX0" fmla="*/ 0 w 1234440"/>
              <a:gd name="connsiteY0" fmla="*/ 0 h 2331720"/>
              <a:gd name="connsiteX1" fmla="*/ 15240 w 1234440"/>
              <a:gd name="connsiteY1" fmla="*/ 1082040 h 2331720"/>
              <a:gd name="connsiteX2" fmla="*/ 1234440 w 1234440"/>
              <a:gd name="connsiteY2" fmla="*/ 1310640 h 2331720"/>
              <a:gd name="connsiteX3" fmla="*/ 1234440 w 1234440"/>
              <a:gd name="connsiteY3" fmla="*/ 2331720 h 2331720"/>
              <a:gd name="connsiteX4" fmla="*/ 1234440 w 1234440"/>
              <a:gd name="connsiteY4" fmla="*/ 2331720 h 233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4440" h="2331720">
                <a:moveTo>
                  <a:pt x="0" y="0"/>
                </a:moveTo>
                <a:lnTo>
                  <a:pt x="15240" y="1082040"/>
                </a:lnTo>
                <a:lnTo>
                  <a:pt x="1234440" y="1310640"/>
                </a:lnTo>
                <a:lnTo>
                  <a:pt x="1234440" y="2331720"/>
                </a:lnTo>
                <a:lnTo>
                  <a:pt x="1234440" y="233172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Lines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1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Triangle Sum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The 3 angles in a triangle add up and equal ______.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4100958">
            <a:off x="5950604" y="3047481"/>
            <a:ext cx="3276600" cy="2895600"/>
          </a:xfrm>
          <a:prstGeom prst="rtTriangle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2743200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180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 2 remote interior angles add up and equal the exterior angle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9600" y="5257800"/>
            <a:ext cx="6400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233534" y="3372787"/>
            <a:ext cx="3867463" cy="1903751"/>
          </a:xfrm>
          <a:custGeom>
            <a:avLst/>
            <a:gdLst>
              <a:gd name="connsiteX0" fmla="*/ 779489 w 3867463"/>
              <a:gd name="connsiteY0" fmla="*/ 1903751 h 1903751"/>
              <a:gd name="connsiteX1" fmla="*/ 0 w 3867463"/>
              <a:gd name="connsiteY1" fmla="*/ 0 h 1903751"/>
              <a:gd name="connsiteX2" fmla="*/ 3867463 w 3867463"/>
              <a:gd name="connsiteY2" fmla="*/ 1873770 h 190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7463" h="1903751">
                <a:moveTo>
                  <a:pt x="779489" y="1903751"/>
                </a:moveTo>
                <a:lnTo>
                  <a:pt x="0" y="0"/>
                </a:lnTo>
                <a:lnTo>
                  <a:pt x="3867463" y="187377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5360764">
            <a:off x="2493848" y="4703648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4419600"/>
            <a:ext cx="1335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Exterior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Angle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505200"/>
            <a:ext cx="97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Remote</a:t>
            </a:r>
          </a:p>
          <a:p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Angle</a:t>
            </a:r>
            <a:endParaRPr lang="en-US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721902"/>
            <a:ext cx="97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Remote</a:t>
            </a:r>
          </a:p>
          <a:p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Angle</a:t>
            </a:r>
            <a:endParaRPr lang="en-US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Isosceles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 congruent sides</a:t>
            </a:r>
          </a:p>
          <a:p>
            <a:r>
              <a:rPr lang="en-US" sz="3600" dirty="0" smtClean="0"/>
              <a:t>Opposite of the congruent sides are congruent angles</a:t>
            </a:r>
            <a:endParaRPr lang="en-US" sz="3600" dirty="0"/>
          </a:p>
        </p:txBody>
      </p:sp>
      <p:sp>
        <p:nvSpPr>
          <p:cNvPr id="4" name="Isosceles Triangle 3"/>
          <p:cNvSpPr/>
          <p:nvPr/>
        </p:nvSpPr>
        <p:spPr>
          <a:xfrm>
            <a:off x="6096000" y="3124200"/>
            <a:ext cx="2286000" cy="3429000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400800" y="4648200"/>
            <a:ext cx="5334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77000" y="4495800"/>
            <a:ext cx="5334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543800" y="45720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20000" y="47244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791200" y="6096000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>
            <a:off x="7848600" y="6096000"/>
            <a:ext cx="7620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Rigid Motion </a:t>
            </a:r>
            <a:r>
              <a:rPr lang="en-US" dirty="0" smtClean="0"/>
              <a:t>– the shape will still be congruent after the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09800"/>
            <a:ext cx="5791200" cy="3886200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 smtClean="0"/>
              <a:t>Reflection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 smtClean="0"/>
              <a:t>Translation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 smtClean="0"/>
              <a:t>Rotation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7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580</Words>
  <Application>Microsoft Office PowerPoint</Application>
  <PresentationFormat>On-screen Show (4:3)</PresentationFormat>
  <Paragraphs>147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Calibri</vt:lpstr>
      <vt:lpstr>Century Gothic</vt:lpstr>
      <vt:lpstr>Comic Sans MS</vt:lpstr>
      <vt:lpstr>Symbol</vt:lpstr>
      <vt:lpstr>Times New Roman</vt:lpstr>
      <vt:lpstr>Wingdings</vt:lpstr>
      <vt:lpstr>ZapfHumnst BT</vt:lpstr>
      <vt:lpstr>iRespondGraphMaster</vt:lpstr>
      <vt:lpstr>Office Theme</vt:lpstr>
      <vt:lpstr>iRespondQuestionMaster</vt:lpstr>
      <vt:lpstr>Equation</vt:lpstr>
      <vt:lpstr>Warm Up</vt:lpstr>
      <vt:lpstr>GSE Geometry</vt:lpstr>
      <vt:lpstr>5 Ways to Prove Triangles Congruent</vt:lpstr>
      <vt:lpstr>CONGRUENCE STATEMENT</vt:lpstr>
      <vt:lpstr>Parallel Lines</vt:lpstr>
      <vt:lpstr>Triangle Sum</vt:lpstr>
      <vt:lpstr>Exterior Angle Theorem</vt:lpstr>
      <vt:lpstr>Isosceles Triangle</vt:lpstr>
      <vt:lpstr>Rigid Motion – the shape will still be congruent after the move</vt:lpstr>
      <vt:lpstr>PowerPoint Presentation</vt:lpstr>
      <vt:lpstr>PowerPoint Presentation</vt:lpstr>
      <vt:lpstr>PowerPoint Presentation</vt:lpstr>
      <vt:lpstr>Similar Polygons</vt:lpstr>
      <vt:lpstr>Solve for x and y.</vt:lpstr>
      <vt:lpstr>PowerPoint Presentation</vt:lpstr>
      <vt:lpstr>Find the perimeter of the smaller triangle.</vt:lpstr>
      <vt:lpstr>3 ways to Prove Triangles Similar</vt:lpstr>
      <vt:lpstr>PowerPoint Presentation</vt:lpstr>
      <vt:lpstr>PowerPoint Presentation</vt:lpstr>
      <vt:lpstr>PowerPoint Presentation</vt:lpstr>
      <vt:lpstr>Trig Ratios</vt:lpstr>
      <vt:lpstr>Trig Ratio</vt:lpstr>
      <vt:lpstr>Co-Function Relationships</vt:lpstr>
      <vt:lpstr>Co-Function Relationships</vt:lpstr>
      <vt:lpstr>Find a Missing Side</vt:lpstr>
      <vt:lpstr>Find a Missing Angle</vt:lpstr>
      <vt:lpstr>The angle of elevation from a ship to the top of a 35 meter lighthouse on the coast measures 26.  How far from the coast is the ship? Round to the nearest tenth.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Tatiana Dawson</cp:lastModifiedBy>
  <cp:revision>60</cp:revision>
  <cp:lastPrinted>2014-04-30T17:40:20Z</cp:lastPrinted>
  <dcterms:created xsi:type="dcterms:W3CDTF">2012-11-27T01:45:48Z</dcterms:created>
  <dcterms:modified xsi:type="dcterms:W3CDTF">2018-05-02T16:05:18Z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